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E7F0D-FF23-432F-869E-343F141BE072}" type="datetimeFigureOut">
              <a:rPr lang="es-AR" smtClean="0"/>
              <a:t>18/06/2012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793375-4FBB-4B8C-B4B7-A0E64E88869D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5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957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AR" sz="2400">
                <a:latin typeface="Times New Roman" pitchFamily="18" charset="0"/>
              </a:endParaRPr>
            </a:p>
          </p:txBody>
        </p:sp>
        <p:sp>
          <p:nvSpPr>
            <p:cNvPr id="10957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 sz="2400">
                <a:latin typeface="Times New Roman" pitchFamily="18" charset="0"/>
              </a:endParaRPr>
            </a:p>
          </p:txBody>
        </p:sp>
        <p:grpSp>
          <p:nvGrpSpPr>
            <p:cNvPr id="10957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0957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AR" sz="2400">
                  <a:latin typeface="Times New Roman" pitchFamily="18" charset="0"/>
                </a:endParaRPr>
              </a:p>
            </p:txBody>
          </p:sp>
          <p:sp>
            <p:nvSpPr>
              <p:cNvPr id="10957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AR" sz="2400">
                  <a:latin typeface="Times New Roman" pitchFamily="18" charset="0"/>
                </a:endParaRPr>
              </a:p>
            </p:txBody>
          </p:sp>
          <p:sp>
            <p:nvSpPr>
              <p:cNvPr id="10957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AR" sz="2400">
                  <a:latin typeface="Times New Roman" pitchFamily="18" charset="0"/>
                </a:endParaRPr>
              </a:p>
            </p:txBody>
          </p:sp>
          <p:sp>
            <p:nvSpPr>
              <p:cNvPr id="10957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AR" sz="2400">
                  <a:latin typeface="Times New Roman" pitchFamily="18" charset="0"/>
                </a:endParaRPr>
              </a:p>
            </p:txBody>
          </p:sp>
          <p:sp>
            <p:nvSpPr>
              <p:cNvPr id="10957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AR" sz="2400">
                  <a:latin typeface="Times New Roman" pitchFamily="18" charset="0"/>
                </a:endParaRPr>
              </a:p>
            </p:txBody>
          </p:sp>
          <p:sp>
            <p:nvSpPr>
              <p:cNvPr id="10957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AR" sz="2400">
                  <a:latin typeface="Times New Roman" pitchFamily="18" charset="0"/>
                </a:endParaRPr>
              </a:p>
            </p:txBody>
          </p:sp>
          <p:sp>
            <p:nvSpPr>
              <p:cNvPr id="10958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AR" sz="2400">
                  <a:latin typeface="Times New Roman" pitchFamily="18" charset="0"/>
                </a:endParaRPr>
              </a:p>
            </p:txBody>
          </p:sp>
          <p:sp>
            <p:nvSpPr>
              <p:cNvPr id="10958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AR" sz="2400">
                  <a:latin typeface="Times New Roman" pitchFamily="18" charset="0"/>
                </a:endParaRPr>
              </a:p>
            </p:txBody>
          </p:sp>
          <p:sp>
            <p:nvSpPr>
              <p:cNvPr id="10958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AR" sz="2400">
                  <a:latin typeface="Times New Roman" pitchFamily="18" charset="0"/>
                </a:endParaRPr>
              </a:p>
            </p:txBody>
          </p:sp>
          <p:sp>
            <p:nvSpPr>
              <p:cNvPr id="10958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AR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0958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0958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0958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D6FC3AD-39ED-4738-8049-F0B3C0DBD154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0958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0958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FEFA7D-6E48-4435-BF5C-9896FB12533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6165E2-E72F-400E-99F4-E35F73EAC17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2BBB28-90DA-4112-B2BC-9701C28C020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C72DDF-61A7-4F95-97FB-46A1C05C0A8E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7DE85B-43D3-4A31-AC25-B099A57F52B4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71308B-9635-4A13-98E6-67C03FFA505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8156F2-1585-4498-9993-B331EAD8B30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92EBDD-F9C4-4443-8B83-20FD440284C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B856FF-61C9-4A43-97FC-BC417DBE6D72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97D2AD-F2F2-4230-A6C3-6F9C10BC1EC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935DBDF0-FD05-41E1-B327-C0324A5B2DBB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1085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854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AR" sz="2400">
                <a:latin typeface="Times New Roman" pitchFamily="18" charset="0"/>
              </a:endParaRPr>
            </a:p>
          </p:txBody>
        </p:sp>
        <p:sp>
          <p:nvSpPr>
            <p:cNvPr id="10855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 sz="2400">
                <a:latin typeface="Times New Roman" pitchFamily="18" charset="0"/>
              </a:endParaRPr>
            </a:p>
          </p:txBody>
        </p:sp>
        <p:sp>
          <p:nvSpPr>
            <p:cNvPr id="10855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>
                <a:solidFill>
                  <a:schemeClr val="hlink"/>
                </a:solidFill>
              </a:endParaRPr>
            </a:p>
          </p:txBody>
        </p:sp>
        <p:sp>
          <p:nvSpPr>
            <p:cNvPr id="10855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>
                <a:solidFill>
                  <a:schemeClr val="hlink"/>
                </a:solidFill>
              </a:endParaRPr>
            </a:p>
          </p:txBody>
        </p:sp>
        <p:sp>
          <p:nvSpPr>
            <p:cNvPr id="10855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>
                <a:solidFill>
                  <a:schemeClr val="accent2"/>
                </a:solidFill>
              </a:endParaRPr>
            </a:p>
          </p:txBody>
        </p:sp>
        <p:sp>
          <p:nvSpPr>
            <p:cNvPr id="10855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>
                <a:solidFill>
                  <a:schemeClr val="hlink"/>
                </a:solidFill>
              </a:endParaRPr>
            </a:p>
          </p:txBody>
        </p:sp>
        <p:sp>
          <p:nvSpPr>
            <p:cNvPr id="10855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 sz="2400">
                <a:latin typeface="Times New Roman" pitchFamily="18" charset="0"/>
              </a:endParaRPr>
            </a:p>
          </p:txBody>
        </p:sp>
        <p:sp>
          <p:nvSpPr>
            <p:cNvPr id="10855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>
                <a:solidFill>
                  <a:schemeClr val="accent2"/>
                </a:solidFill>
              </a:endParaRPr>
            </a:p>
          </p:txBody>
        </p:sp>
        <p:sp>
          <p:nvSpPr>
            <p:cNvPr id="10855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>
                <a:solidFill>
                  <a:schemeClr val="accent2"/>
                </a:solidFill>
              </a:endParaRPr>
            </a:p>
          </p:txBody>
        </p:sp>
      </p:grpSp>
      <p:sp>
        <p:nvSpPr>
          <p:cNvPr id="10855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85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856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5848672" cy="2209800"/>
          </a:xfrm>
        </p:spPr>
        <p:txBody>
          <a:bodyPr/>
          <a:lstStyle/>
          <a:p>
            <a:pPr algn="r"/>
            <a:r>
              <a:rPr lang="es-ES" sz="3600" dirty="0" smtClean="0"/>
              <a:t>“Orientación profesional en ciencias económicas para jóvenes preuniversitarios”</a:t>
            </a:r>
            <a:endParaRPr lang="es-ES" sz="36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76664" cy="1752600"/>
          </a:xfrm>
        </p:spPr>
        <p:txBody>
          <a:bodyPr/>
          <a:lstStyle/>
          <a:p>
            <a:pPr algn="r">
              <a:lnSpc>
                <a:spcPct val="80000"/>
              </a:lnSpc>
            </a:pPr>
            <a:r>
              <a:rPr lang="es-ES" sz="3000" dirty="0" smtClean="0"/>
              <a:t>Carrera de Licenciado </a:t>
            </a:r>
            <a:r>
              <a:rPr lang="es-ES" sz="3000" dirty="0"/>
              <a:t>en Economía</a:t>
            </a:r>
          </a:p>
          <a:p>
            <a:pPr algn="r">
              <a:lnSpc>
                <a:spcPct val="80000"/>
              </a:lnSpc>
            </a:pPr>
            <a:endParaRPr lang="es-ES" sz="3000" dirty="0"/>
          </a:p>
          <a:p>
            <a:pPr algn="r">
              <a:lnSpc>
                <a:spcPct val="80000"/>
              </a:lnSpc>
            </a:pPr>
            <a:r>
              <a:rPr lang="es-ES" sz="2400" dirty="0"/>
              <a:t>Buenos Aires, </a:t>
            </a:r>
            <a:r>
              <a:rPr lang="es-ES" sz="2400" dirty="0" smtClean="0"/>
              <a:t>19/06/2012</a:t>
            </a:r>
            <a:endParaRPr lang="es-ES" sz="2400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124200" y="6237288"/>
            <a:ext cx="576828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s-ES" sz="2000" dirty="0"/>
              <a:t>LE Nicolás Grosse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450850"/>
          </a:xfrm>
        </p:spPr>
        <p:txBody>
          <a:bodyPr/>
          <a:lstStyle/>
          <a:p>
            <a:pPr algn="r"/>
            <a:r>
              <a:rPr lang="es-ES" sz="2000"/>
              <a:t>LE Nicolás Grosse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00808"/>
            <a:ext cx="8229600" cy="4543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3600" dirty="0"/>
              <a:t>Economía		</a:t>
            </a:r>
            <a:r>
              <a:rPr lang="es-ES" sz="2800" dirty="0"/>
              <a:t>Nociones- Concepto</a:t>
            </a:r>
          </a:p>
          <a:p>
            <a:pPr lvl="2">
              <a:lnSpc>
                <a:spcPct val="90000"/>
              </a:lnSpc>
            </a:pPr>
            <a:endParaRPr lang="es-ES" dirty="0"/>
          </a:p>
          <a:p>
            <a:pPr lvl="2">
              <a:lnSpc>
                <a:spcPct val="90000"/>
              </a:lnSpc>
            </a:pPr>
            <a:r>
              <a:rPr lang="es-ES" dirty="0"/>
              <a:t>Economía aplicada	</a:t>
            </a:r>
            <a:r>
              <a:rPr lang="es-ES" sz="2000" dirty="0"/>
              <a:t>Historia económica</a:t>
            </a:r>
          </a:p>
          <a:p>
            <a:pPr lvl="2">
              <a:lnSpc>
                <a:spcPct val="90000"/>
              </a:lnSpc>
              <a:buFont typeface="Wingdings" pitchFamily="2" charset="2"/>
              <a:buNone/>
            </a:pPr>
            <a:r>
              <a:rPr lang="es-ES" dirty="0"/>
              <a:t>					</a:t>
            </a:r>
            <a:r>
              <a:rPr lang="es-ES" sz="2000" dirty="0"/>
              <a:t>Estructura económica</a:t>
            </a:r>
          </a:p>
          <a:p>
            <a:pPr lvl="2">
              <a:lnSpc>
                <a:spcPct val="90000"/>
              </a:lnSpc>
            </a:pPr>
            <a:r>
              <a:rPr lang="es-ES" dirty="0"/>
              <a:t>Teoría económica</a:t>
            </a:r>
          </a:p>
          <a:p>
            <a:pPr lvl="1">
              <a:lnSpc>
                <a:spcPct val="90000"/>
              </a:lnSpc>
            </a:pPr>
            <a:endParaRPr lang="es-ES" sz="2000" dirty="0"/>
          </a:p>
          <a:p>
            <a:pPr lvl="1">
              <a:lnSpc>
                <a:spcPct val="90000"/>
              </a:lnSpc>
            </a:pPr>
            <a:r>
              <a:rPr lang="es-ES" sz="2000" dirty="0"/>
              <a:t>2 campos	Microeconomía: comportamiento 				individual de los agentes 					económicos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s-ES" sz="2000" dirty="0"/>
              <a:t>					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s-ES" sz="2000" dirty="0"/>
              <a:t>				Macroeconomía: análisis de las 					variables agregadas</a:t>
            </a:r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>
            <a:off x="1835696" y="3861048"/>
            <a:ext cx="0" cy="3603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683568" y="2276872"/>
            <a:ext cx="23034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3131840" y="2060848"/>
            <a:ext cx="9350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2483768" y="4077072"/>
            <a:ext cx="647700" cy="1873250"/>
          </a:xfrm>
          <a:prstGeom prst="leftBrace">
            <a:avLst>
              <a:gd name="adj1" fmla="val 24101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1763688" y="3861048"/>
            <a:ext cx="2447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 flipV="1">
            <a:off x="971600" y="2996952"/>
            <a:ext cx="504825" cy="730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971600" y="3068960"/>
            <a:ext cx="431800" cy="647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 flipV="1">
            <a:off x="971600" y="2276872"/>
            <a:ext cx="0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>
            <a:off x="4355976" y="2924944"/>
            <a:ext cx="720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34830" name="Line 14"/>
          <p:cNvSpPr>
            <a:spLocks noChangeShapeType="1"/>
          </p:cNvSpPr>
          <p:nvPr/>
        </p:nvSpPr>
        <p:spPr bwMode="auto">
          <a:xfrm>
            <a:off x="4355976" y="2924944"/>
            <a:ext cx="720725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450850"/>
          </a:xfrm>
        </p:spPr>
        <p:txBody>
          <a:bodyPr/>
          <a:lstStyle/>
          <a:p>
            <a:pPr algn="r"/>
            <a:r>
              <a:rPr lang="es-ES" sz="2000" dirty="0"/>
              <a:t>LE Nicolás Grosse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844824"/>
            <a:ext cx="8229600" cy="432048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dirty="0"/>
              <a:t>Economía</a:t>
            </a:r>
          </a:p>
          <a:p>
            <a:pPr lvl="1">
              <a:lnSpc>
                <a:spcPct val="90000"/>
              </a:lnSpc>
            </a:pPr>
            <a:endParaRPr lang="es-ES" sz="2400" dirty="0"/>
          </a:p>
          <a:p>
            <a:pPr lvl="1">
              <a:lnSpc>
                <a:spcPct val="90000"/>
              </a:lnSpc>
            </a:pPr>
            <a:r>
              <a:rPr lang="es-ES" sz="2400" dirty="0"/>
              <a:t>Distintas escuelas		vinculado a la mayor 					o menor intervención 					del </a:t>
            </a:r>
            <a:r>
              <a:rPr lang="es-ES" sz="2400" dirty="0" smtClean="0"/>
              <a:t>Estado (producción, 					distribución).</a:t>
            </a:r>
            <a:endParaRPr lang="es-ES" sz="2400" dirty="0"/>
          </a:p>
          <a:p>
            <a:pPr lvl="1">
              <a:lnSpc>
                <a:spcPct val="90000"/>
              </a:lnSpc>
            </a:pPr>
            <a:endParaRPr lang="es-ES" sz="2400" dirty="0"/>
          </a:p>
          <a:p>
            <a:pPr lvl="1">
              <a:lnSpc>
                <a:spcPct val="90000"/>
              </a:lnSpc>
            </a:pPr>
            <a:r>
              <a:rPr lang="es-ES" sz="2400" dirty="0"/>
              <a:t>Más conocidas	Escuela </a:t>
            </a:r>
            <a:r>
              <a:rPr lang="es-ES" sz="2400" dirty="0" smtClean="0"/>
              <a:t>clásica (Smith, Ricardo, 				Marx)</a:t>
            </a:r>
            <a:endParaRPr lang="es-ES" sz="2400" dirty="0"/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s-ES" sz="2400" dirty="0"/>
              <a:t>					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s-ES" sz="2400" dirty="0"/>
              <a:t>					Escuela keynesiana</a:t>
            </a:r>
          </a:p>
          <a:p>
            <a:pPr lvl="4">
              <a:lnSpc>
                <a:spcPct val="90000"/>
              </a:lnSpc>
            </a:pPr>
            <a:endParaRPr lang="es-ES" sz="1800" dirty="0"/>
          </a:p>
        </p:txBody>
      </p:sp>
      <p:sp>
        <p:nvSpPr>
          <p:cNvPr id="110597" name="Line 5"/>
          <p:cNvSpPr>
            <a:spLocks noChangeShapeType="1"/>
          </p:cNvSpPr>
          <p:nvPr/>
        </p:nvSpPr>
        <p:spPr bwMode="auto">
          <a:xfrm>
            <a:off x="827088" y="2565400"/>
            <a:ext cx="496" cy="223175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110598" name="Line 6"/>
          <p:cNvSpPr>
            <a:spLocks noChangeShapeType="1"/>
          </p:cNvSpPr>
          <p:nvPr/>
        </p:nvSpPr>
        <p:spPr bwMode="auto">
          <a:xfrm>
            <a:off x="900113" y="2565400"/>
            <a:ext cx="0" cy="5762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110599" name="Line 7"/>
          <p:cNvSpPr>
            <a:spLocks noChangeShapeType="1"/>
          </p:cNvSpPr>
          <p:nvPr/>
        </p:nvSpPr>
        <p:spPr bwMode="auto">
          <a:xfrm>
            <a:off x="755650" y="2565400"/>
            <a:ext cx="19446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110602" name="AutoShape 10"/>
          <p:cNvSpPr>
            <a:spLocks noChangeArrowheads="1"/>
          </p:cNvSpPr>
          <p:nvPr/>
        </p:nvSpPr>
        <p:spPr bwMode="auto">
          <a:xfrm>
            <a:off x="3851275" y="3141663"/>
            <a:ext cx="1225550" cy="142875"/>
          </a:xfrm>
          <a:prstGeom prst="rightArrow">
            <a:avLst>
              <a:gd name="adj1" fmla="val 50000"/>
              <a:gd name="adj2" fmla="val 2144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10605" name="Line 13"/>
          <p:cNvSpPr>
            <a:spLocks noChangeShapeType="1"/>
          </p:cNvSpPr>
          <p:nvPr/>
        </p:nvSpPr>
        <p:spPr bwMode="auto">
          <a:xfrm>
            <a:off x="3419872" y="4869160"/>
            <a:ext cx="7207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110606" name="Line 14"/>
          <p:cNvSpPr>
            <a:spLocks noChangeShapeType="1"/>
          </p:cNvSpPr>
          <p:nvPr/>
        </p:nvSpPr>
        <p:spPr bwMode="auto">
          <a:xfrm>
            <a:off x="3419872" y="4869160"/>
            <a:ext cx="720080" cy="108012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450850"/>
          </a:xfrm>
        </p:spPr>
        <p:txBody>
          <a:bodyPr/>
          <a:lstStyle/>
          <a:p>
            <a:pPr algn="r"/>
            <a:r>
              <a:rPr lang="es-ES" sz="2000"/>
              <a:t>LE Nicolás Grosse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229600" cy="525658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dirty="0"/>
              <a:t>Alcance de la Economía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S" sz="2400" dirty="0"/>
          </a:p>
          <a:p>
            <a:pPr lvl="1" algn="ctr">
              <a:lnSpc>
                <a:spcPct val="90000"/>
              </a:lnSpc>
              <a:buNone/>
            </a:pPr>
            <a:r>
              <a:rPr lang="es-ES" dirty="0"/>
              <a:t>Teoría económica</a:t>
            </a:r>
          </a:p>
          <a:p>
            <a:pPr lvl="1" algn="ctr">
              <a:lnSpc>
                <a:spcPct val="90000"/>
              </a:lnSpc>
              <a:buFont typeface="Wingdings" pitchFamily="2" charset="2"/>
              <a:buNone/>
            </a:pPr>
            <a:endParaRPr lang="es-ES" sz="3200" dirty="0"/>
          </a:p>
          <a:p>
            <a:pPr lvl="1" algn="ctr">
              <a:lnSpc>
                <a:spcPct val="90000"/>
              </a:lnSpc>
              <a:buFont typeface="Wingdings" pitchFamily="2" charset="2"/>
              <a:buNone/>
            </a:pPr>
            <a:endParaRPr lang="es-ES" sz="3200" dirty="0"/>
          </a:p>
          <a:p>
            <a:pPr lvl="1" algn="ctr">
              <a:lnSpc>
                <a:spcPct val="90000"/>
              </a:lnSpc>
              <a:buNone/>
            </a:pPr>
            <a:r>
              <a:rPr lang="es-ES" dirty="0" smtClean="0"/>
              <a:t>Realidad </a:t>
            </a:r>
            <a:r>
              <a:rPr lang="es-ES" dirty="0"/>
              <a:t>diaria </a:t>
            </a:r>
            <a:endParaRPr lang="es-ES" dirty="0" smtClean="0"/>
          </a:p>
          <a:p>
            <a:pPr lvl="1" algn="ctr">
              <a:lnSpc>
                <a:spcPct val="90000"/>
              </a:lnSpc>
              <a:buNone/>
            </a:pPr>
            <a:r>
              <a:rPr lang="es-ES" dirty="0" smtClean="0"/>
              <a:t>vista </a:t>
            </a:r>
            <a:r>
              <a:rPr lang="es-ES" dirty="0"/>
              <a:t>desde </a:t>
            </a:r>
            <a:r>
              <a:rPr lang="es-ES" dirty="0" smtClean="0"/>
              <a:t>perspectiva económica</a:t>
            </a:r>
            <a:endParaRPr lang="es-ES" dirty="0"/>
          </a:p>
          <a:p>
            <a:pPr lvl="1">
              <a:lnSpc>
                <a:spcPct val="90000"/>
              </a:lnSpc>
            </a:pPr>
            <a:endParaRPr lang="es-ES" sz="3200" dirty="0" smtClean="0"/>
          </a:p>
          <a:p>
            <a:pPr lvl="1">
              <a:lnSpc>
                <a:spcPct val="90000"/>
              </a:lnSpc>
              <a:buNone/>
            </a:pPr>
            <a:r>
              <a:rPr lang="es-ES" dirty="0" smtClean="0"/>
              <a:t>Predicción (econometría, proyección)</a:t>
            </a:r>
          </a:p>
          <a:p>
            <a:pPr lvl="2">
              <a:lnSpc>
                <a:spcPct val="90000"/>
              </a:lnSpc>
            </a:pPr>
            <a:r>
              <a:rPr lang="es-ES" dirty="0" smtClean="0"/>
              <a:t>Micro</a:t>
            </a:r>
          </a:p>
          <a:p>
            <a:pPr lvl="2">
              <a:lnSpc>
                <a:spcPct val="90000"/>
              </a:lnSpc>
            </a:pPr>
            <a:r>
              <a:rPr lang="es-ES" dirty="0" smtClean="0"/>
              <a:t>Macro		</a:t>
            </a:r>
            <a:endParaRPr lang="es-ES" dirty="0"/>
          </a:p>
        </p:txBody>
      </p:sp>
      <p:sp>
        <p:nvSpPr>
          <p:cNvPr id="111626" name="AutoShape 10"/>
          <p:cNvSpPr>
            <a:spLocks noChangeArrowheads="1"/>
          </p:cNvSpPr>
          <p:nvPr/>
        </p:nvSpPr>
        <p:spPr bwMode="auto">
          <a:xfrm>
            <a:off x="3923928" y="2564904"/>
            <a:ext cx="1296987" cy="1008112"/>
          </a:xfrm>
          <a:prstGeom prst="upDownArrow">
            <a:avLst>
              <a:gd name="adj1" fmla="val 50000"/>
              <a:gd name="adj2" fmla="val 2330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450850"/>
          </a:xfrm>
        </p:spPr>
        <p:txBody>
          <a:bodyPr/>
          <a:lstStyle/>
          <a:p>
            <a:pPr algn="r"/>
            <a:r>
              <a:rPr lang="es-ES" sz="2000" dirty="0"/>
              <a:t>LE Nicolás Grosse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1628775"/>
            <a:ext cx="7859216" cy="45370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dirty="0"/>
              <a:t>Campo Laboral</a:t>
            </a:r>
          </a:p>
          <a:p>
            <a:pPr>
              <a:lnSpc>
                <a:spcPct val="80000"/>
              </a:lnSpc>
            </a:pPr>
            <a:endParaRPr lang="es-ES" dirty="0"/>
          </a:p>
          <a:p>
            <a:pPr lvl="3">
              <a:lnSpc>
                <a:spcPct val="120000"/>
              </a:lnSpc>
            </a:pPr>
            <a:r>
              <a:rPr lang="es-ES" sz="2400" dirty="0"/>
              <a:t>País</a:t>
            </a:r>
          </a:p>
          <a:p>
            <a:pPr lvl="3">
              <a:lnSpc>
                <a:spcPct val="120000"/>
              </a:lnSpc>
            </a:pPr>
            <a:r>
              <a:rPr lang="es-ES" sz="2400" dirty="0"/>
              <a:t>Exterior</a:t>
            </a:r>
          </a:p>
          <a:p>
            <a:pPr lvl="2">
              <a:lnSpc>
                <a:spcPct val="120000"/>
              </a:lnSpc>
            </a:pPr>
            <a:endParaRPr lang="es-ES" dirty="0"/>
          </a:p>
          <a:p>
            <a:pPr lvl="3">
              <a:lnSpc>
                <a:spcPct val="120000"/>
              </a:lnSpc>
            </a:pPr>
            <a:r>
              <a:rPr lang="es-ES" sz="2400" dirty="0"/>
              <a:t>Docencia/ Investigación</a:t>
            </a:r>
          </a:p>
          <a:p>
            <a:pPr lvl="3">
              <a:lnSpc>
                <a:spcPct val="120000"/>
              </a:lnSpc>
            </a:pPr>
            <a:r>
              <a:rPr lang="es-ES" sz="2400" dirty="0"/>
              <a:t>Sector Público</a:t>
            </a:r>
          </a:p>
          <a:p>
            <a:pPr lvl="3">
              <a:lnSpc>
                <a:spcPct val="120000"/>
              </a:lnSpc>
            </a:pPr>
            <a:r>
              <a:rPr lang="es-ES" sz="2400" dirty="0"/>
              <a:t>Sector Privado</a:t>
            </a:r>
          </a:p>
        </p:txBody>
      </p:sp>
      <p:sp>
        <p:nvSpPr>
          <p:cNvPr id="112645" name="Line 5"/>
          <p:cNvSpPr>
            <a:spLocks noChangeShapeType="1"/>
          </p:cNvSpPr>
          <p:nvPr/>
        </p:nvSpPr>
        <p:spPr bwMode="auto">
          <a:xfrm>
            <a:off x="611188" y="2133600"/>
            <a:ext cx="30241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112648" name="Line 8"/>
          <p:cNvSpPr>
            <a:spLocks noChangeShapeType="1"/>
          </p:cNvSpPr>
          <p:nvPr/>
        </p:nvSpPr>
        <p:spPr bwMode="auto">
          <a:xfrm>
            <a:off x="1187450" y="2133600"/>
            <a:ext cx="0" cy="10080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112649" name="Line 9"/>
          <p:cNvSpPr>
            <a:spLocks noChangeShapeType="1"/>
          </p:cNvSpPr>
          <p:nvPr/>
        </p:nvSpPr>
        <p:spPr bwMode="auto">
          <a:xfrm>
            <a:off x="1187450" y="3141663"/>
            <a:ext cx="576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112650" name="Line 10"/>
          <p:cNvSpPr>
            <a:spLocks noChangeShapeType="1"/>
          </p:cNvSpPr>
          <p:nvPr/>
        </p:nvSpPr>
        <p:spPr bwMode="auto">
          <a:xfrm>
            <a:off x="1116013" y="2133600"/>
            <a:ext cx="0" cy="280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112651" name="Line 11"/>
          <p:cNvSpPr>
            <a:spLocks noChangeShapeType="1"/>
          </p:cNvSpPr>
          <p:nvPr/>
        </p:nvSpPr>
        <p:spPr bwMode="auto">
          <a:xfrm>
            <a:off x="1116013" y="4941888"/>
            <a:ext cx="5762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AR"/>
          </a:p>
        </p:txBody>
      </p:sp>
      <p:sp>
        <p:nvSpPr>
          <p:cNvPr id="112652" name="AutoShape 12"/>
          <p:cNvSpPr>
            <a:spLocks/>
          </p:cNvSpPr>
          <p:nvPr/>
        </p:nvSpPr>
        <p:spPr bwMode="auto">
          <a:xfrm>
            <a:off x="1835150" y="2708275"/>
            <a:ext cx="73025" cy="865188"/>
          </a:xfrm>
          <a:prstGeom prst="leftBrace">
            <a:avLst>
              <a:gd name="adj1" fmla="val 9873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  <p:sp>
        <p:nvSpPr>
          <p:cNvPr id="112653" name="AutoShape 13"/>
          <p:cNvSpPr>
            <a:spLocks/>
          </p:cNvSpPr>
          <p:nvPr/>
        </p:nvSpPr>
        <p:spPr bwMode="auto">
          <a:xfrm>
            <a:off x="1692275" y="4292600"/>
            <a:ext cx="215900" cy="1296988"/>
          </a:xfrm>
          <a:prstGeom prst="leftBrace">
            <a:avLst>
              <a:gd name="adj1" fmla="val 50061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A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371600"/>
          </a:xfrm>
        </p:spPr>
        <p:txBody>
          <a:bodyPr/>
          <a:lstStyle/>
          <a:p>
            <a:r>
              <a:rPr lang="es-AR" sz="4800" dirty="0" smtClean="0"/>
              <a:t>Incumbencias de los LE</a:t>
            </a:r>
            <a:endParaRPr lang="es-AR" sz="4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3886200"/>
          </a:xfrm>
        </p:spPr>
        <p:txBody>
          <a:bodyPr/>
          <a:lstStyle/>
          <a:p>
            <a:pPr algn="ctr"/>
            <a:r>
              <a:rPr lang="es-AR" sz="3600" dirty="0" smtClean="0"/>
              <a:t>Normativa General Nacional </a:t>
            </a:r>
          </a:p>
          <a:p>
            <a:pPr algn="ctr">
              <a:buNone/>
            </a:pPr>
            <a:r>
              <a:rPr lang="es-AR" sz="3600" dirty="0" smtClean="0">
                <a:sym typeface="Wingdings" pitchFamily="2" charset="2"/>
              </a:rPr>
              <a:t> Ley 20.488</a:t>
            </a:r>
          </a:p>
          <a:p>
            <a:pPr algn="ctr">
              <a:buNone/>
            </a:pPr>
            <a:endParaRPr lang="es-AR" sz="3600" dirty="0" smtClean="0">
              <a:sym typeface="Wingdings" pitchFamily="2" charset="2"/>
            </a:endParaRPr>
          </a:p>
          <a:p>
            <a:pPr algn="ctr"/>
            <a:r>
              <a:rPr lang="es-AR" sz="3600" dirty="0" smtClean="0">
                <a:sym typeface="Wingdings" pitchFamily="2" charset="2"/>
              </a:rPr>
              <a:t>Normativa Particular CABA </a:t>
            </a:r>
          </a:p>
          <a:p>
            <a:pPr algn="ctr">
              <a:buNone/>
            </a:pPr>
            <a:r>
              <a:rPr lang="es-AR" sz="3600" dirty="0" smtClean="0">
                <a:sym typeface="Wingdings" pitchFamily="2" charset="2"/>
              </a:rPr>
              <a:t> Resolución CD 87/08</a:t>
            </a:r>
          </a:p>
          <a:p>
            <a:pPr algn="ctr"/>
            <a:endParaRPr lang="es-AR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7200" y="457200"/>
            <a:ext cx="82296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Nicolás Grosse</a:t>
            </a:r>
            <a:endParaRPr kumimoji="0" lang="es-E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AR" dirty="0" smtClean="0"/>
          </a:p>
          <a:p>
            <a:pPr algn="ctr">
              <a:buNone/>
            </a:pPr>
            <a:r>
              <a:rPr lang="es-AR" sz="6000" dirty="0" smtClean="0"/>
              <a:t>GRACIAS!!</a:t>
            </a:r>
            <a:endParaRPr lang="es-AR" sz="60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450850"/>
          </a:xfrm>
        </p:spPr>
        <p:txBody>
          <a:bodyPr/>
          <a:lstStyle/>
          <a:p>
            <a:pPr algn="r"/>
            <a:r>
              <a:rPr lang="es-ES" sz="2000" dirty="0"/>
              <a:t>LE Nicolás Grosse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íxel">
  <a:themeElements>
    <a:clrScheme name="Pí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í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í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136</TotalTime>
  <Words>94</Words>
  <Application>Microsoft Office PowerPoint</Application>
  <PresentationFormat>Presentación en pantalla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Píxel</vt:lpstr>
      <vt:lpstr>“Orientación profesional en ciencias económicas para jóvenes preuniversitarios”</vt:lpstr>
      <vt:lpstr>LE Nicolás Grosse</vt:lpstr>
      <vt:lpstr>LE Nicolás Grosse</vt:lpstr>
      <vt:lpstr>LE Nicolás Grosse</vt:lpstr>
      <vt:lpstr>LE Nicolás Grosse</vt:lpstr>
      <vt:lpstr>Incumbencias de los LE</vt:lpstr>
      <vt:lpstr>LE Nicolás Grosse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“Las Ciencias Económicas en el futuro de los jóvenes preuniversitarios”</dc:title>
  <dc:creator>Toshiba</dc:creator>
  <cp:lastModifiedBy>ngrosse</cp:lastModifiedBy>
  <cp:revision>15</cp:revision>
  <dcterms:created xsi:type="dcterms:W3CDTF">2011-08-22T21:46:09Z</dcterms:created>
  <dcterms:modified xsi:type="dcterms:W3CDTF">2012-06-18T23:19:46Z</dcterms:modified>
</cp:coreProperties>
</file>